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9EA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advTm="2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med" advTm="2000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ro-RO" b="1" i="1" u="sng" dirty="0" smtClean="0">
                <a:solidFill>
                  <a:srgbClr val="FFFF00"/>
                </a:solidFill>
              </a:rPr>
              <a:t>On THE MOVE IN EUROPE </a:t>
            </a:r>
            <a:r>
              <a:rPr lang="en-US" b="1" i="1" u="sng" dirty="0" smtClean="0">
                <a:solidFill>
                  <a:srgbClr val="FFFF00"/>
                </a:solidFill>
              </a:rPr>
              <a:t>–TOWARDS A DEMOCRATIC, MULTICULTURAL EUROPE</a:t>
            </a:r>
            <a:endParaRPr lang="en-US" b="1" i="1" u="sng" dirty="0">
              <a:solidFill>
                <a:srgbClr val="FFFF00"/>
              </a:solidFill>
            </a:endParaRPr>
          </a:p>
        </p:txBody>
      </p:sp>
      <p:sp>
        <p:nvSpPr>
          <p:cNvPr id="3" name="Subtitle 2"/>
          <p:cNvSpPr>
            <a:spLocks noGrp="1"/>
          </p:cNvSpPr>
          <p:nvPr>
            <p:ph type="subTitle" idx="1"/>
          </p:nvPr>
        </p:nvSpPr>
        <p:spPr/>
        <p:txBody>
          <a:bodyPr>
            <a:normAutofit fontScale="85000" lnSpcReduction="20000"/>
          </a:bodyPr>
          <a:lstStyle/>
          <a:p>
            <a:r>
              <a:rPr lang="ro-RO" dirty="0" smtClean="0"/>
              <a:t>Realized by</a:t>
            </a:r>
            <a:r>
              <a:rPr lang="en-US" dirty="0" smtClean="0"/>
              <a:t> </a:t>
            </a:r>
            <a:r>
              <a:rPr lang="en-US" dirty="0" err="1" smtClean="0"/>
              <a:t>Rusu</a:t>
            </a:r>
            <a:r>
              <a:rPr lang="en-US" dirty="0" smtClean="0"/>
              <a:t> Maria-Laura</a:t>
            </a:r>
          </a:p>
          <a:p>
            <a:r>
              <a:rPr lang="en-US" dirty="0" err="1" smtClean="0"/>
              <a:t>Gavriz</a:t>
            </a:r>
            <a:r>
              <a:rPr lang="en-US" dirty="0" smtClean="0"/>
              <a:t> Elena-Diana</a:t>
            </a:r>
          </a:p>
          <a:p>
            <a:r>
              <a:rPr lang="en-US" dirty="0" err="1" smtClean="0"/>
              <a:t>Onete</a:t>
            </a:r>
            <a:r>
              <a:rPr lang="en-US" dirty="0" smtClean="0"/>
              <a:t> Delia</a:t>
            </a:r>
          </a:p>
          <a:p>
            <a:r>
              <a:rPr lang="en-US" dirty="0" err="1" smtClean="0"/>
              <a:t>Sibana</a:t>
            </a:r>
            <a:r>
              <a:rPr lang="en-US" dirty="0" smtClean="0"/>
              <a:t> Leonard</a:t>
            </a:r>
            <a:endParaRPr lang="en-US" dirty="0"/>
          </a:p>
        </p:txBody>
      </p:sp>
      <p:pic>
        <p:nvPicPr>
          <p:cNvPr id="4" name="Picture 3" descr="EU flag-Erasmus+_vect_POS.jpg"/>
          <p:cNvPicPr>
            <a:picLocks noChangeAspect="1"/>
          </p:cNvPicPr>
          <p:nvPr/>
        </p:nvPicPr>
        <p:blipFill>
          <a:blip r:embed="rId2" cstate="print"/>
          <a:stretch>
            <a:fillRect/>
          </a:stretch>
        </p:blipFill>
        <p:spPr>
          <a:xfrm>
            <a:off x="304800" y="228600"/>
            <a:ext cx="3276600" cy="1179576"/>
          </a:xfrm>
          <a:prstGeom prst="rect">
            <a:avLst/>
          </a:prstGeom>
        </p:spPr>
      </p:pic>
      <p:pic>
        <p:nvPicPr>
          <p:cNvPr id="5" name="Picture 4" descr="logo.jpg"/>
          <p:cNvPicPr>
            <a:picLocks noChangeAspect="1"/>
          </p:cNvPicPr>
          <p:nvPr/>
        </p:nvPicPr>
        <p:blipFill>
          <a:blip r:embed="rId3" cstate="print"/>
          <a:stretch>
            <a:fillRect/>
          </a:stretch>
        </p:blipFill>
        <p:spPr>
          <a:xfrm>
            <a:off x="6487152" y="4495800"/>
            <a:ext cx="2228363" cy="2133600"/>
          </a:xfrm>
          <a:prstGeom prst="rect">
            <a:avLst/>
          </a:prstGeom>
        </p:spPr>
      </p:pic>
    </p:spTree>
  </p:cSld>
  <p:clrMapOvr>
    <a:masterClrMapping/>
  </p:clrMapOvr>
  <p:transition spd="med" advTm="20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i="1" u="sng" dirty="0" smtClean="0">
                <a:solidFill>
                  <a:srgbClr val="FFFF00"/>
                </a:solidFill>
              </a:rPr>
              <a:t>The Media</a:t>
            </a:r>
            <a:endParaRPr lang="en-US" b="1" i="1" u="sng"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smtClean="0"/>
              <a:t>Another aspect that poses a threat to democracy is a dishonest media. Many publications and news channels spread inaccurately represented information and cover talking points the cause people to distrust certain politicians or other influential people, and lead to discussions which drive people to adopt certain political points that may not be true to their intentions, but rather. </a:t>
            </a:r>
            <a:endParaRPr lang="en-US" dirty="0"/>
          </a:p>
        </p:txBody>
      </p:sp>
    </p:spTree>
  </p:cSld>
  <p:clrMapOvr>
    <a:masterClrMapping/>
  </p:clrMapOvr>
  <p:transition spd="med" advTm="2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jpg"/>
          <p:cNvPicPr>
            <a:picLocks noGrp="1" noChangeAspect="1"/>
          </p:cNvPicPr>
          <p:nvPr>
            <p:ph idx="1"/>
          </p:nvPr>
        </p:nvPicPr>
        <p:blipFill>
          <a:blip r:embed="rId2"/>
          <a:stretch>
            <a:fillRect/>
          </a:stretch>
        </p:blipFill>
        <p:spPr>
          <a:xfrm>
            <a:off x="762000" y="2133600"/>
            <a:ext cx="7818711" cy="3682206"/>
          </a:xfrm>
        </p:spPr>
      </p:pic>
    </p:spTree>
  </p:cSld>
  <p:clrMapOvr>
    <a:masterClrMapping/>
  </p:clrMapOvr>
  <p:transition spd="med" advTm="20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i="1" u="sng" dirty="0" smtClean="0">
                <a:solidFill>
                  <a:srgbClr val="FFFF00"/>
                </a:solidFill>
              </a:rPr>
              <a:t>Conclusion</a:t>
            </a:r>
            <a:endParaRPr lang="en-US" sz="4800" b="1" i="1" u="sng" dirty="0">
              <a:solidFill>
                <a:srgbClr val="FFFF00"/>
              </a:solidFill>
            </a:endParaRPr>
          </a:p>
        </p:txBody>
      </p:sp>
      <p:sp>
        <p:nvSpPr>
          <p:cNvPr id="3" name="Content Placeholder 2"/>
          <p:cNvSpPr>
            <a:spLocks noGrp="1"/>
          </p:cNvSpPr>
          <p:nvPr>
            <p:ph idx="1"/>
          </p:nvPr>
        </p:nvSpPr>
        <p:spPr/>
        <p:txBody>
          <a:bodyPr/>
          <a:lstStyle/>
          <a:p>
            <a:endParaRPr lang="en-US" dirty="0"/>
          </a:p>
        </p:txBody>
      </p:sp>
      <p:sp>
        <p:nvSpPr>
          <p:cNvPr id="4" name="Flowchart: Punched Tape 3"/>
          <p:cNvSpPr/>
          <p:nvPr/>
        </p:nvSpPr>
        <p:spPr>
          <a:xfrm>
            <a:off x="990600" y="2438400"/>
            <a:ext cx="7086600" cy="3124200"/>
          </a:xfrm>
          <a:prstGeom prst="flowChartPunchedTape">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bg1"/>
                </a:solidFill>
              </a:rPr>
              <a:t>Democracy can take many forms, but the core elements are always present- fair elections, active participation of the people, protection of human rights and rule of law. </a:t>
            </a:r>
            <a:endParaRPr lang="en-US" sz="2800" dirty="0">
              <a:solidFill>
                <a:schemeClr val="bg1"/>
              </a:solidFill>
            </a:endParaRPr>
          </a:p>
        </p:txBody>
      </p:sp>
    </p:spTree>
  </p:cSld>
  <p:clrMapOvr>
    <a:masterClrMapping/>
  </p:clrMapOvr>
  <p:transition spd="med" advTm="2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ctr">
              <a:buNone/>
            </a:pPr>
            <a:endParaRPr lang="en-US" sz="9600" dirty="0" smtClean="0">
              <a:solidFill>
                <a:srgbClr val="FFFF00"/>
              </a:solidFill>
            </a:endParaRPr>
          </a:p>
          <a:p>
            <a:pPr algn="ctr">
              <a:buNone/>
            </a:pPr>
            <a:r>
              <a:rPr lang="en-US" sz="9600" dirty="0" smtClean="0">
                <a:solidFill>
                  <a:srgbClr val="FFFF00"/>
                </a:solidFill>
              </a:rPr>
              <a:t>T</a:t>
            </a:r>
            <a:r>
              <a:rPr lang="ro-RO" sz="9600" dirty="0" smtClean="0">
                <a:solidFill>
                  <a:srgbClr val="FFFF00"/>
                </a:solidFill>
              </a:rPr>
              <a:t>HANK YOU FOR WATCHING</a:t>
            </a:r>
            <a:endParaRPr lang="en-US" sz="9600" dirty="0">
              <a:solidFill>
                <a:srgbClr val="FFFF00"/>
              </a:solidFill>
            </a:endParaRPr>
          </a:p>
        </p:txBody>
      </p:sp>
    </p:spTree>
  </p:cSld>
  <p:clrMapOvr>
    <a:masterClrMapping/>
  </p:clrMapOvr>
  <p:transition spd="med" advTm="2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t>What does democracy mean?</a:t>
            </a:r>
            <a:endParaRPr lang="en-US" b="1" i="1" u="sng" dirty="0"/>
          </a:p>
        </p:txBody>
      </p:sp>
      <p:sp>
        <p:nvSpPr>
          <p:cNvPr id="3" name="Content Placeholder 2"/>
          <p:cNvSpPr>
            <a:spLocks noGrp="1"/>
          </p:cNvSpPr>
          <p:nvPr>
            <p:ph idx="1"/>
          </p:nvPr>
        </p:nvSpPr>
        <p:spPr/>
        <p:txBody>
          <a:bodyPr/>
          <a:lstStyle/>
          <a:p>
            <a:endParaRPr lang="en-US" dirty="0"/>
          </a:p>
        </p:txBody>
      </p:sp>
      <p:sp>
        <p:nvSpPr>
          <p:cNvPr id="4" name="Flowchart: Punched Tape 3"/>
          <p:cNvSpPr/>
          <p:nvPr/>
        </p:nvSpPr>
        <p:spPr>
          <a:xfrm>
            <a:off x="1371600" y="2286000"/>
            <a:ext cx="6324600" cy="3276600"/>
          </a:xfrm>
          <a:prstGeom prst="flowChartPunchedTape">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bg1"/>
                </a:solidFill>
              </a:rPr>
              <a:t>Democracy means that the citizens have the power to choose their president by vote in elections. It`s a system of government ruled by a whole population or all eligible members of the state</a:t>
            </a:r>
            <a:endParaRPr lang="en-US" sz="2400" b="1" i="1" dirty="0">
              <a:solidFill>
                <a:schemeClr val="bg1"/>
              </a:solidFill>
            </a:endParaRPr>
          </a:p>
        </p:txBody>
      </p:sp>
    </p:spTree>
  </p:cSld>
  <p:clrMapOvr>
    <a:masterClrMapping/>
  </p:clrMapOvr>
  <p:transition spd="med" advTm="2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What is democracy all about?</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In a democracy, every citizen has certain basic rights that the state cannot take away from them. These rights are internationally recognized and guaranteed. Everyone has the right to have their own beliefs, including their religious beliefs, and to say and write what they  think. Everyone has the right to seek different sources of information and ideas. </a:t>
            </a:r>
            <a:endParaRPr lang="en-US" dirty="0"/>
          </a:p>
        </p:txBody>
      </p:sp>
    </p:spTree>
  </p:cSld>
  <p:clrMapOvr>
    <a:masterClrMapping/>
  </p:clrMapOvr>
  <p:transition spd="med" advTm="2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emocracy1.jpg"/>
          <p:cNvPicPr>
            <a:picLocks noGrp="1" noChangeAspect="1"/>
          </p:cNvPicPr>
          <p:nvPr>
            <p:ph idx="1"/>
          </p:nvPr>
        </p:nvPicPr>
        <p:blipFill>
          <a:blip r:embed="rId2"/>
          <a:stretch>
            <a:fillRect/>
          </a:stretch>
        </p:blipFill>
        <p:spPr>
          <a:xfrm>
            <a:off x="1179184" y="1295400"/>
            <a:ext cx="7242608" cy="4830763"/>
          </a:xfrm>
        </p:spPr>
      </p:pic>
    </p:spTree>
  </p:cSld>
  <p:clrMapOvr>
    <a:masterClrMapping/>
  </p:clrMapOvr>
  <p:transition spd="med" advTm="2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solidFill>
                  <a:srgbClr val="FFFF00"/>
                </a:solidFill>
              </a:rPr>
              <a:t>Values of Democracy-What can we do?</a:t>
            </a:r>
            <a:endParaRPr lang="en-US" b="1" i="1" u="sng"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a:t> </a:t>
            </a:r>
            <a:r>
              <a:rPr lang="en-US" dirty="0" smtClean="0"/>
              <a:t>          RESPECT AND TOLERANCE:</a:t>
            </a:r>
          </a:p>
          <a:p>
            <a:r>
              <a:rPr lang="en-US" dirty="0" smtClean="0"/>
              <a:t>Promote respect for individual differences</a:t>
            </a:r>
          </a:p>
          <a:p>
            <a:r>
              <a:rPr lang="en-US" dirty="0" err="1" smtClean="0"/>
              <a:t>Organise</a:t>
            </a:r>
            <a:r>
              <a:rPr lang="en-US" dirty="0" smtClean="0"/>
              <a:t> visits to places of worship</a:t>
            </a:r>
          </a:p>
          <a:p>
            <a:r>
              <a:rPr lang="en-US" dirty="0" smtClean="0"/>
              <a:t>Develop links with faith communities</a:t>
            </a:r>
          </a:p>
          <a:p>
            <a:r>
              <a:rPr lang="en-US" dirty="0" smtClean="0"/>
              <a:t>Challenge prejudicial or discriminatory </a:t>
            </a:r>
            <a:r>
              <a:rPr lang="en-US" dirty="0" err="1" smtClean="0"/>
              <a:t>behaviour</a:t>
            </a:r>
            <a:endParaRPr lang="en-US" dirty="0" smtClean="0"/>
          </a:p>
          <a:p>
            <a:r>
              <a:rPr lang="en-US" dirty="0" smtClean="0"/>
              <a:t>Help pupils to acquire an understanding of, and respect for, their own and other cultures and ways of life</a:t>
            </a:r>
          </a:p>
          <a:p>
            <a:endParaRPr lang="en-US" dirty="0"/>
          </a:p>
        </p:txBody>
      </p:sp>
    </p:spTree>
  </p:cSld>
  <p:clrMapOvr>
    <a:masterClrMapping/>
  </p:clrMapOvr>
  <p:transition spd="med" advTm="2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solidFill>
                  <a:srgbClr val="FFFF00"/>
                </a:solidFill>
              </a:rPr>
              <a:t>Individual Liberty- What can we do?</a:t>
            </a:r>
            <a:endParaRPr lang="en-US" b="1" i="1" u="sng"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Follow the UNICEF rights respecting school agenda</a:t>
            </a:r>
          </a:p>
          <a:p>
            <a:r>
              <a:rPr lang="en-US" dirty="0" smtClean="0"/>
              <a:t>Implement a strong anti-bullying culture</a:t>
            </a:r>
          </a:p>
          <a:p>
            <a:r>
              <a:rPr lang="en-US" dirty="0" smtClean="0"/>
              <a:t>Challenge stereotypes</a:t>
            </a:r>
          </a:p>
          <a:p>
            <a:r>
              <a:rPr lang="en-US" dirty="0" smtClean="0"/>
              <a:t>Encourage pupils to take responsibility for their </a:t>
            </a:r>
            <a:r>
              <a:rPr lang="en-US" dirty="0" err="1" smtClean="0"/>
              <a:t>behaviour</a:t>
            </a:r>
            <a:r>
              <a:rPr lang="en-US" dirty="0" smtClean="0"/>
              <a:t>, as well as knowing their rights</a:t>
            </a:r>
          </a:p>
          <a:p>
            <a:r>
              <a:rPr lang="en-US" dirty="0" smtClean="0"/>
              <a:t>Support individuals to develop their self-esteem, self-knowledge and self-confidence</a:t>
            </a:r>
          </a:p>
          <a:p>
            <a:endParaRPr lang="en-US" dirty="0"/>
          </a:p>
        </p:txBody>
      </p:sp>
    </p:spTree>
  </p:cSld>
  <p:clrMapOvr>
    <a:masterClrMapping/>
  </p:clrMapOvr>
  <p:transition spd="med" advTm="2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Democracy-means-everyone.jpg"/>
          <p:cNvPicPr>
            <a:picLocks noGrp="1" noChangeAspect="1"/>
          </p:cNvPicPr>
          <p:nvPr>
            <p:ph idx="1"/>
          </p:nvPr>
        </p:nvPicPr>
        <p:blipFill>
          <a:blip r:embed="rId2"/>
          <a:stretch>
            <a:fillRect/>
          </a:stretch>
        </p:blipFill>
        <p:spPr>
          <a:xfrm>
            <a:off x="457200" y="1709769"/>
            <a:ext cx="8229600" cy="4306824"/>
          </a:xfrm>
        </p:spPr>
      </p:pic>
    </p:spTree>
  </p:cSld>
  <p:clrMapOvr>
    <a:masterClrMapping/>
  </p:clrMapOvr>
  <p:transition spd="med" advTm="2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i="1" u="sng" dirty="0" smtClean="0">
                <a:solidFill>
                  <a:srgbClr val="FFFF00"/>
                </a:solidFill>
              </a:rPr>
              <a:t>Democracy in EU</a:t>
            </a:r>
            <a:endParaRPr lang="en-US" sz="5400" b="1" i="1" u="sng"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Democracy and integration are the fundamental principles on which the  EU is built. After the fall of communism, many ex-socialist states requested to join the Union and adjust to a market economy. Despite the fact that many Eastern-European states had widely underdeveloped economies, by 1997, the EU had agreed that the economic and political situation in countries such as the Czech Republic, Poland, Estonia were favorable enough that they could join after 2000.</a:t>
            </a:r>
            <a:endParaRPr lang="en-US" dirty="0"/>
          </a:p>
        </p:txBody>
      </p:sp>
    </p:spTree>
  </p:cSld>
  <p:clrMapOvr>
    <a:masterClrMapping/>
  </p:clrMapOvr>
  <p:transition spd="med" advTm="2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solidFill>
                  <a:srgbClr val="FFFF00"/>
                </a:solidFill>
              </a:rPr>
              <a:t>What factors are a threat to democracy</a:t>
            </a:r>
            <a:r>
              <a:rPr lang="en-US" dirty="0" smtClean="0">
                <a:solidFill>
                  <a:srgbClr val="FFFF00"/>
                </a:solidFill>
              </a:rPr>
              <a:t>?</a:t>
            </a:r>
            <a:endParaRPr lang="en-US"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Populism presents a big threat to democratic principles, It usually manifests as a sharp distinction between friend and enemy. With supporters portrayed as “legitimate” and opponents as “illegitimate”. Parties and demagogic politicians go further than simply denouncing what they perceive to be justice and  corruption- they claim to represent “the people” against elites, immigrants or some minority, which encourages political ignorance or acting based on systemic biases. </a:t>
            </a:r>
            <a:endParaRPr lang="en-US" dirty="0"/>
          </a:p>
        </p:txBody>
      </p:sp>
    </p:spTree>
  </p:cSld>
  <p:clrMapOvr>
    <a:masterClrMapping/>
  </p:clrMapOvr>
  <p:transition spd="med" advTm="2000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51</TotalTime>
  <Words>500</Words>
  <Application>Microsoft Office PowerPoint</Application>
  <PresentationFormat>On-screen Show (4:3)</PresentationFormat>
  <Paragraphs>32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On THE MOVE IN EUROPE –TOWARDS A DEMOCRATIC, MULTICULTURAL EUROPE</vt:lpstr>
      <vt:lpstr>What does democracy mean?</vt:lpstr>
      <vt:lpstr>What is democracy all about?</vt:lpstr>
      <vt:lpstr>Slide 4</vt:lpstr>
      <vt:lpstr>Values of Democracy-What can we do?</vt:lpstr>
      <vt:lpstr>Individual Liberty- What can we do?</vt:lpstr>
      <vt:lpstr>Slide 7</vt:lpstr>
      <vt:lpstr>Democracy in EU</vt:lpstr>
      <vt:lpstr>What factors are a threat to democracy?</vt:lpstr>
      <vt:lpstr> The Media</vt:lpstr>
      <vt:lpstr>Slide 11</vt:lpstr>
      <vt:lpstr>Conclusion</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DEMOCRACY</dc:title>
  <dc:creator/>
  <cp:lastModifiedBy>Gavriz</cp:lastModifiedBy>
  <cp:revision>10</cp:revision>
  <dcterms:created xsi:type="dcterms:W3CDTF">2006-08-16T00:00:00Z</dcterms:created>
  <dcterms:modified xsi:type="dcterms:W3CDTF">2018-03-06T19:06:18Z</dcterms:modified>
</cp:coreProperties>
</file>